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Semi-Bold" panose="020B0604020202020204" charset="0"/>
      <p:regular r:id="rId15"/>
    </p:embeddedFont>
    <p:embeddedFont>
      <p:font typeface="Nunito Sans Bold" panose="020B0604020202020204" charset="0"/>
      <p:regular r:id="rId16"/>
    </p:embeddedFont>
    <p:embeddedFont>
      <p:font typeface="Nunito Sans Heavy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  <p:embeddedFont>
      <p:font typeface="Roboto" panose="02000000000000000000" pitchFamily="2" charset="0"/>
      <p:regular r:id="rId20"/>
    </p:embeddedFont>
    <p:embeddedFont>
      <p:font typeface="Roboto Bold" panose="02000000000000000000" charset="0"/>
      <p:regular r:id="rId21"/>
    </p:embeddedFont>
    <p:embeddedFont>
      <p:font typeface="TT Fors" panose="020B0604020202020204" charset="0"/>
      <p:regular r:id="rId22"/>
    </p:embeddedFont>
    <p:embeddedFont>
      <p:font typeface="TT Fors Bold" panose="020B0604020202020204" charset="0"/>
      <p:regular r:id="rId23"/>
    </p:embeddedFont>
    <p:embeddedFont>
      <p:font typeface="TT Norm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176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8.sv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02847" y="-2600035"/>
            <a:ext cx="9528353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18332">
            <a:off x="10073254" y="1121652"/>
            <a:ext cx="3690965" cy="7303208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310354" y="8607437"/>
            <a:ext cx="6591021" cy="1301727"/>
          </a:xfrm>
          <a:custGeom>
            <a:avLst/>
            <a:gdLst/>
            <a:ahLst/>
            <a:cxnLst/>
            <a:rect l="l" t="t" r="r" b="b"/>
            <a:pathLst>
              <a:path w="6591021" h="1301727">
                <a:moveTo>
                  <a:pt x="0" y="0"/>
                </a:moveTo>
                <a:lnTo>
                  <a:pt x="6591021" y="0"/>
                </a:lnTo>
                <a:lnTo>
                  <a:pt x="6591021" y="1301726"/>
                </a:lnTo>
                <a:lnTo>
                  <a:pt x="0" y="130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694381">
            <a:off x="14449144" y="153240"/>
            <a:ext cx="10136885" cy="10401655"/>
          </a:xfrm>
          <a:custGeom>
            <a:avLst/>
            <a:gdLst/>
            <a:ahLst/>
            <a:cxnLst/>
            <a:rect l="l" t="t" r="r" b="b"/>
            <a:pathLst>
              <a:path w="10136885" h="10401655">
                <a:moveTo>
                  <a:pt x="0" y="0"/>
                </a:moveTo>
                <a:lnTo>
                  <a:pt x="10136886" y="0"/>
                </a:lnTo>
                <a:lnTo>
                  <a:pt x="10136886" y="10401655"/>
                </a:lnTo>
                <a:lnTo>
                  <a:pt x="0" y="10401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7454">
            <a:off x="-4585073" y="7096225"/>
            <a:ext cx="9170146" cy="9409665"/>
          </a:xfrm>
          <a:custGeom>
            <a:avLst/>
            <a:gdLst/>
            <a:ahLst/>
            <a:cxnLst/>
            <a:rect l="l" t="t" r="r" b="b"/>
            <a:pathLst>
              <a:path w="9170146" h="9409665">
                <a:moveTo>
                  <a:pt x="0" y="0"/>
                </a:moveTo>
                <a:lnTo>
                  <a:pt x="9170146" y="0"/>
                </a:lnTo>
                <a:lnTo>
                  <a:pt x="9170146" y="9409665"/>
                </a:lnTo>
                <a:lnTo>
                  <a:pt x="0" y="9409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H="1" flipV="1">
            <a:off x="609600" y="-317270"/>
            <a:ext cx="0" cy="770699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530025" y="9601200"/>
            <a:ext cx="7706991" cy="0"/>
          </a:xfrm>
          <a:prstGeom prst="line">
            <a:avLst/>
          </a:prstGeom>
          <a:ln w="38100" cap="flat">
            <a:solidFill>
              <a:srgbClr val="A490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70109" y="1438328"/>
            <a:ext cx="6926422" cy="389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51"/>
              </a:lnSpc>
            </a:pPr>
            <a:r>
              <a:rPr lang="en-US" sz="16390">
                <a:solidFill>
                  <a:srgbClr val="FFFFFF"/>
                </a:solidFill>
                <a:latin typeface="Nunito Sans Heavy"/>
              </a:rPr>
              <a:t>Care-s</a:t>
            </a:r>
          </a:p>
          <a:p>
            <a:pPr>
              <a:lnSpc>
                <a:spcPts val="14751"/>
              </a:lnSpc>
            </a:pPr>
            <a:r>
              <a:rPr lang="en-US" sz="16390">
                <a:solidFill>
                  <a:srgbClr val="FFFFFF"/>
                </a:solidFill>
                <a:latin typeface="Nunito Sans Heavy"/>
              </a:rPr>
              <a:t>House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3459" y="5210175"/>
            <a:ext cx="559341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Application mobile qui permet à vôtre maison de vous aider et s’aider elle même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09" y="442013"/>
            <a:ext cx="776742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Roboto Bold"/>
              </a:rPr>
              <a:t>Projet Hackathon 2024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571478" y="499163"/>
            <a:ext cx="5255675" cy="561658"/>
            <a:chOff x="0" y="0"/>
            <a:chExt cx="7007567" cy="748877"/>
          </a:xfrm>
        </p:grpSpPr>
        <p:sp>
          <p:nvSpPr>
            <p:cNvPr id="22" name="TextBox 22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BDB891"/>
                  </a:solidFill>
                  <a:latin typeface="TT Fors Bold"/>
                </a:rPr>
                <a:t>DESIGN DE L’APP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BDB891"/>
                  </a:solidFill>
                  <a:latin typeface="TT Fors"/>
                </a:rPr>
                <a:t>React Native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9679" y="4951859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28737" y="5069482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252410" y="4951859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31468" y="5069482"/>
            <a:ext cx="3665577" cy="7331154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085375" y="3582425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250" y="3734825"/>
            <a:ext cx="4155667" cy="8311334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4" name="Freeform 14"/>
          <p:cNvSpPr/>
          <p:nvPr/>
        </p:nvSpPr>
        <p:spPr>
          <a:xfrm rot="1103146">
            <a:off x="12385074" y="-3494993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771501" y="-1846626"/>
            <a:ext cx="8209870" cy="5647985"/>
            <a:chOff x="0" y="0"/>
            <a:chExt cx="2162270" cy="14875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2270" cy="1487535"/>
            </a:xfrm>
            <a:custGeom>
              <a:avLst/>
              <a:gdLst/>
              <a:ahLst/>
              <a:cxnLst/>
              <a:rect l="l" t="t" r="r" b="b"/>
              <a:pathLst>
                <a:path w="2162270" h="1487535">
                  <a:moveTo>
                    <a:pt x="43378" y="0"/>
                  </a:moveTo>
                  <a:lnTo>
                    <a:pt x="2118892" y="0"/>
                  </a:lnTo>
                  <a:cubicBezTo>
                    <a:pt x="2130397" y="0"/>
                    <a:pt x="2141430" y="4570"/>
                    <a:pt x="2149565" y="12705"/>
                  </a:cubicBezTo>
                  <a:cubicBezTo>
                    <a:pt x="2157700" y="20840"/>
                    <a:pt x="2162270" y="31873"/>
                    <a:pt x="2162270" y="43378"/>
                  </a:cubicBezTo>
                  <a:lnTo>
                    <a:pt x="2162270" y="1444157"/>
                  </a:lnTo>
                  <a:cubicBezTo>
                    <a:pt x="2162270" y="1455662"/>
                    <a:pt x="2157700" y="1466695"/>
                    <a:pt x="2149565" y="1474830"/>
                  </a:cubicBezTo>
                  <a:cubicBezTo>
                    <a:pt x="2141430" y="1482965"/>
                    <a:pt x="2130397" y="1487535"/>
                    <a:pt x="2118892" y="1487535"/>
                  </a:cubicBezTo>
                  <a:lnTo>
                    <a:pt x="43378" y="1487535"/>
                  </a:lnTo>
                  <a:cubicBezTo>
                    <a:pt x="31873" y="1487535"/>
                    <a:pt x="20840" y="1482965"/>
                    <a:pt x="12705" y="1474830"/>
                  </a:cubicBezTo>
                  <a:cubicBezTo>
                    <a:pt x="4570" y="1466695"/>
                    <a:pt x="0" y="1455662"/>
                    <a:pt x="0" y="1444157"/>
                  </a:cubicBezTo>
                  <a:lnTo>
                    <a:pt x="0" y="43378"/>
                  </a:lnTo>
                  <a:cubicBezTo>
                    <a:pt x="0" y="31873"/>
                    <a:pt x="4570" y="20840"/>
                    <a:pt x="12705" y="12705"/>
                  </a:cubicBezTo>
                  <a:cubicBezTo>
                    <a:pt x="20840" y="4570"/>
                    <a:pt x="31873" y="0"/>
                    <a:pt x="43378" y="0"/>
                  </a:cubicBezTo>
                  <a:close/>
                </a:path>
              </a:pathLst>
            </a:custGeom>
            <a:solidFill>
              <a:srgbClr val="DCD6A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62270" cy="1525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763" y="6237988"/>
            <a:ext cx="5468016" cy="15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8"/>
              </a:lnSpc>
            </a:pPr>
            <a:r>
              <a:rPr lang="en-US" sz="2005" spc="-10">
                <a:solidFill>
                  <a:srgbClr val="000000"/>
                </a:solidFill>
                <a:latin typeface="TT Fors"/>
              </a:rPr>
              <a:t>Approfondir l’idée en regardant l’application selon un point de vue plus vase. Une entreprise devient une antithée qui nous aide et qui s’aide elle même.</a:t>
            </a:r>
          </a:p>
        </p:txBody>
      </p:sp>
      <p:sp>
        <p:nvSpPr>
          <p:cNvPr id="19" name="Freeform 19"/>
          <p:cNvSpPr/>
          <p:nvPr/>
        </p:nvSpPr>
        <p:spPr>
          <a:xfrm rot="1103146">
            <a:off x="-4402368" y="612623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14316" y="2795596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 HOUSE / APP MOBILE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4453" y="1266825"/>
            <a:ext cx="6556980" cy="16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91"/>
              </a:lnSpc>
            </a:pPr>
            <a:r>
              <a:rPr lang="en-US" sz="12691" spc="-634">
                <a:solidFill>
                  <a:srgbClr val="FFFFFF"/>
                </a:solidFill>
                <a:latin typeface="TT Norms Bold"/>
              </a:rPr>
              <a:t>Conclure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1763" y="4714029"/>
            <a:ext cx="5468016" cy="15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8"/>
              </a:lnSpc>
            </a:pPr>
            <a:r>
              <a:rPr lang="en-US" sz="2005" spc="-10">
                <a:solidFill>
                  <a:srgbClr val="000000"/>
                </a:solidFill>
                <a:latin typeface="TT Fors"/>
              </a:rPr>
              <a:t>L’application Care-s House a une l'impact considérable en répondant à des besoin concret.</a:t>
            </a:r>
          </a:p>
          <a:p>
            <a:pPr>
              <a:lnSpc>
                <a:spcPts val="3008"/>
              </a:lnSpc>
            </a:pPr>
            <a:endParaRPr lang="en-US" sz="2005" spc="-10">
              <a:solidFill>
                <a:srgbClr val="000000"/>
              </a:solidFill>
              <a:latin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6935" y="3847544"/>
            <a:ext cx="12134130" cy="2591912"/>
            <a:chOff x="0" y="0"/>
            <a:chExt cx="16178840" cy="3455883"/>
          </a:xfrm>
        </p:grpSpPr>
        <p:sp>
          <p:nvSpPr>
            <p:cNvPr id="3" name="TextBox 3"/>
            <p:cNvSpPr txBox="1"/>
            <p:nvPr/>
          </p:nvSpPr>
          <p:spPr>
            <a:xfrm>
              <a:off x="2190218" y="1930189"/>
              <a:ext cx="11798404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Je voudrais exprimer ma gratitude pour votre attention. Votre intérêt ont enrichi cette présentation. Merci infiniment !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199">
                <a:solidFill>
                  <a:srgbClr val="000000"/>
                </a:solidFill>
                <a:latin typeface="TT For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875"/>
              <a:ext cx="161788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2344">
                  <a:solidFill>
                    <a:srgbClr val="000000"/>
                  </a:solidFill>
                  <a:latin typeface="TT Norms Bold"/>
                </a:rPr>
                <a:t>MERCI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0325" y="561340"/>
            <a:ext cx="5255675" cy="561658"/>
            <a:chOff x="0" y="0"/>
            <a:chExt cx="7007567" cy="748877"/>
          </a:xfrm>
        </p:grpSpPr>
        <p:sp>
          <p:nvSpPr>
            <p:cNvPr id="6" name="TextBox 6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APPLICAITON MOBILE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561340"/>
            <a:ext cx="5255675" cy="561658"/>
            <a:chOff x="0" y="0"/>
            <a:chExt cx="7007567" cy="7488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CARE-S HOUSE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HACKATHON 2024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1283018" y="-4164247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1263968" y="692193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1103146">
            <a:off x="-2644030" y="558051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480398">
            <a:off x="14881970" y="16485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02847" y="-2600035"/>
            <a:ext cx="9528353" cy="15363535"/>
          </a:xfrm>
          <a:prstGeom prst="rect">
            <a:avLst/>
          </a:prstGeom>
          <a:solidFill>
            <a:srgbClr val="DCD6A9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45521" y="1028700"/>
            <a:ext cx="4159154" cy="8229600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E4E3B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52016" y="2639427"/>
            <a:ext cx="2431017" cy="243101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b="-1163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108442" y="2444138"/>
            <a:ext cx="2821595" cy="282159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b="-116367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193632" y="2639427"/>
            <a:ext cx="2431017" cy="243101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b="-11636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153534" y="2444138"/>
            <a:ext cx="2821595" cy="282159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b="-116367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10800000">
            <a:off x="13160572" y="8607235"/>
            <a:ext cx="223127" cy="223127"/>
          </a:xfrm>
          <a:custGeom>
            <a:avLst/>
            <a:gdLst/>
            <a:ahLst/>
            <a:cxnLst/>
            <a:rect l="l" t="t" r="r" b="b"/>
            <a:pathLst>
              <a:path w="223127" h="223127">
                <a:moveTo>
                  <a:pt x="0" y="0"/>
                </a:moveTo>
                <a:lnTo>
                  <a:pt x="223127" y="0"/>
                </a:lnTo>
                <a:lnTo>
                  <a:pt x="223127" y="223127"/>
                </a:lnTo>
                <a:lnTo>
                  <a:pt x="0" y="22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736053" y="5748777"/>
            <a:ext cx="193984" cy="281136"/>
          </a:xfrm>
          <a:custGeom>
            <a:avLst/>
            <a:gdLst/>
            <a:ahLst/>
            <a:cxnLst/>
            <a:rect l="l" t="t" r="r" b="b"/>
            <a:pathLst>
              <a:path w="193984" h="281136">
                <a:moveTo>
                  <a:pt x="0" y="0"/>
                </a:moveTo>
                <a:lnTo>
                  <a:pt x="193984" y="0"/>
                </a:lnTo>
                <a:lnTo>
                  <a:pt x="193984" y="281136"/>
                </a:lnTo>
                <a:lnTo>
                  <a:pt x="0" y="28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077173" y="1855488"/>
            <a:ext cx="76360" cy="266761"/>
          </a:xfrm>
          <a:custGeom>
            <a:avLst/>
            <a:gdLst/>
            <a:ahLst/>
            <a:cxnLst/>
            <a:rect l="l" t="t" r="r" b="b"/>
            <a:pathLst>
              <a:path w="76360" h="266761">
                <a:moveTo>
                  <a:pt x="0" y="0"/>
                </a:moveTo>
                <a:lnTo>
                  <a:pt x="76361" y="0"/>
                </a:lnTo>
                <a:lnTo>
                  <a:pt x="76361" y="266761"/>
                </a:lnTo>
                <a:lnTo>
                  <a:pt x="0" y="266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13272135" y="6115217"/>
            <a:ext cx="0" cy="362506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4188880" y="6839710"/>
            <a:ext cx="3534795" cy="28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4"/>
              </a:lnSpc>
            </a:pPr>
            <a:r>
              <a:rPr lang="en-US" sz="2353">
                <a:solidFill>
                  <a:srgbClr val="AD9271"/>
                </a:solidFill>
                <a:latin typeface="Montserrat"/>
              </a:rPr>
              <a:t>VIE PLUS FACILE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88880" y="7413179"/>
            <a:ext cx="5038782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3"/>
              </a:lnSpc>
            </a:pPr>
            <a:r>
              <a:rPr lang="en-US" sz="7127">
                <a:solidFill>
                  <a:srgbClr val="AD9271"/>
                </a:solidFill>
                <a:latin typeface="Montserrat Semi-Bold"/>
              </a:rPr>
              <a:t>CARE-S</a:t>
            </a:r>
          </a:p>
          <a:p>
            <a:pPr>
              <a:lnSpc>
                <a:spcPts val="6343"/>
              </a:lnSpc>
            </a:pPr>
            <a:r>
              <a:rPr lang="en-US" sz="7127">
                <a:solidFill>
                  <a:srgbClr val="AD9271"/>
                </a:solidFill>
                <a:latin typeface="Montserrat Semi-Bold"/>
              </a:rPr>
              <a:t>HOUSE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712959"/>
            <a:ext cx="8115300" cy="199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Plan de présentation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797786"/>
            <a:ext cx="5726001" cy="15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Accompagnez-nous dans cette exploration pour obtenir un aperçu détaillé de notre travail.</a:t>
            </a:r>
          </a:p>
          <a:p>
            <a:pPr>
              <a:lnSpc>
                <a:spcPts val="3150"/>
              </a:lnSpc>
            </a:pPr>
            <a:endParaRPr lang="en-US" sz="2100" spc="-10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1133475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SMARTPHONE PORTRAIT</a:t>
            </a:r>
          </a:p>
        </p:txBody>
      </p:sp>
      <p:sp>
        <p:nvSpPr>
          <p:cNvPr id="30" name="AutoShape 30"/>
          <p:cNvSpPr/>
          <p:nvPr/>
        </p:nvSpPr>
        <p:spPr>
          <a:xfrm flipH="1" flipV="1">
            <a:off x="1495041" y="5493572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 flipV="1">
            <a:off x="1514091" y="-689736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/>
          <p:cNvSpPr/>
          <p:nvPr/>
        </p:nvSpPr>
        <p:spPr>
          <a:xfrm rot="10173493">
            <a:off x="15183809" y="-4396196"/>
            <a:ext cx="7313360" cy="7504381"/>
          </a:xfrm>
          <a:custGeom>
            <a:avLst/>
            <a:gdLst/>
            <a:ahLst/>
            <a:cxnLst/>
            <a:rect l="l" t="t" r="r" b="b"/>
            <a:pathLst>
              <a:path w="7313360" h="7504381">
                <a:moveTo>
                  <a:pt x="0" y="0"/>
                </a:moveTo>
                <a:lnTo>
                  <a:pt x="7313360" y="0"/>
                </a:lnTo>
                <a:lnTo>
                  <a:pt x="7313360" y="7504381"/>
                </a:lnTo>
                <a:lnTo>
                  <a:pt x="0" y="7504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3216954">
            <a:off x="-8929524" y="-980642"/>
            <a:ext cx="10136885" cy="10401655"/>
          </a:xfrm>
          <a:custGeom>
            <a:avLst/>
            <a:gdLst/>
            <a:ahLst/>
            <a:cxnLst/>
            <a:rect l="l" t="t" r="r" b="b"/>
            <a:pathLst>
              <a:path w="10136885" h="10401655">
                <a:moveTo>
                  <a:pt x="0" y="0"/>
                </a:moveTo>
                <a:lnTo>
                  <a:pt x="10136886" y="0"/>
                </a:lnTo>
                <a:lnTo>
                  <a:pt x="10136886" y="10401655"/>
                </a:lnTo>
                <a:lnTo>
                  <a:pt x="0" y="10401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155048" y="6267961"/>
            <a:ext cx="679985" cy="67998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05221" y="6391285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74098" y="7709946"/>
            <a:ext cx="679985" cy="67998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24271" y="7833271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74098" y="9151931"/>
            <a:ext cx="679985" cy="67998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24271" y="9275256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41844" y="7869917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fonctionnalités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41844" y="6580332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L’Interface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343854" y="9311902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résultats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2235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411293" y="5813499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7639" y="0"/>
            <a:ext cx="9140361" cy="15363535"/>
          </a:xfrm>
          <a:prstGeom prst="rect">
            <a:avLst/>
          </a:prstGeom>
          <a:solidFill>
            <a:srgbClr val="D5C5A1"/>
          </a:solidFill>
        </p:spPr>
      </p:sp>
      <p:sp>
        <p:nvSpPr>
          <p:cNvPr id="7" name="Freeform 7"/>
          <p:cNvSpPr/>
          <p:nvPr/>
        </p:nvSpPr>
        <p:spPr>
          <a:xfrm>
            <a:off x="10034966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14024" y="5813499"/>
            <a:ext cx="3665577" cy="7331154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67931" y="4326442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69806" y="4478842"/>
            <a:ext cx="4155667" cy="8311334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70325" y="561340"/>
            <a:ext cx="5255675" cy="561658"/>
            <a:chOff x="0" y="0"/>
            <a:chExt cx="7007567" cy="748877"/>
          </a:xfrm>
        </p:grpSpPr>
        <p:sp>
          <p:nvSpPr>
            <p:cNvPr id="16" name="TextBox 16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Fors Bold"/>
                </a:rPr>
                <a:t>DESIGN DE L’APP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TT Fors"/>
                </a:rPr>
                <a:t>React Native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00" y="561340"/>
            <a:ext cx="5255675" cy="561658"/>
            <a:chOff x="0" y="0"/>
            <a:chExt cx="7007567" cy="74887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INTORDUCTION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HUI 2024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03454" y="2480075"/>
            <a:ext cx="15595366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000000"/>
                </a:solidFill>
                <a:latin typeface="TT Norms Bold"/>
              </a:rPr>
              <a:t>CARE-S HOUSE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21916" y="1801108"/>
            <a:ext cx="782230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DCD6A9"/>
                </a:solidFill>
                <a:latin typeface="Canva Sans Bold"/>
              </a:rPr>
              <a:t>App </a:t>
            </a:r>
            <a:r>
              <a:rPr lang="en-US" sz="5000">
                <a:solidFill>
                  <a:srgbClr val="FFFFFF"/>
                </a:solidFill>
                <a:latin typeface="Canva Sans Bold"/>
              </a:rPr>
              <a:t>Mobile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29247" y="9410700"/>
            <a:ext cx="27967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WELCOME</a:t>
            </a:r>
          </a:p>
        </p:txBody>
      </p:sp>
      <p:sp>
        <p:nvSpPr>
          <p:cNvPr id="24" name="Freeform 24"/>
          <p:cNvSpPr/>
          <p:nvPr/>
        </p:nvSpPr>
        <p:spPr>
          <a:xfrm rot="10694381">
            <a:off x="16027430" y="-2315100"/>
            <a:ext cx="11939154" cy="12250998"/>
          </a:xfrm>
          <a:custGeom>
            <a:avLst/>
            <a:gdLst/>
            <a:ahLst/>
            <a:cxnLst/>
            <a:rect l="l" t="t" r="r" b="b"/>
            <a:pathLst>
              <a:path w="11939154" h="12250998">
                <a:moveTo>
                  <a:pt x="0" y="0"/>
                </a:moveTo>
                <a:lnTo>
                  <a:pt x="11939154" y="0"/>
                </a:lnTo>
                <a:lnTo>
                  <a:pt x="11939154" y="12250998"/>
                </a:lnTo>
                <a:lnTo>
                  <a:pt x="0" y="1225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103146">
            <a:off x="-3807411" y="7048362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18851" y="1573257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757165" y="1686808"/>
            <a:ext cx="61787" cy="4417134"/>
            <a:chOff x="0" y="0"/>
            <a:chExt cx="16273" cy="1163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273" cy="1163360"/>
            </a:xfrm>
            <a:custGeom>
              <a:avLst/>
              <a:gdLst/>
              <a:ahLst/>
              <a:cxnLst/>
              <a:rect l="l" t="t" r="r" b="b"/>
              <a:pathLst>
                <a:path w="16273" h="1163360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D5C5A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273" cy="120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18851" y="1658233"/>
            <a:ext cx="2208510" cy="477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Une application mobile qui vise à simplifier l’entretien de la maison. 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 Bold"/>
              </a:rPr>
              <a:t>La maison elle même</a:t>
            </a:r>
            <a:r>
              <a:rPr lang="en-US" sz="2100" spc="-10">
                <a:solidFill>
                  <a:srgbClr val="000000"/>
                </a:solidFill>
                <a:latin typeface="TT Fors"/>
              </a:rPr>
              <a:t> qui nous donne des rappels et nous aider pour son entretien</a:t>
            </a:r>
          </a:p>
          <a:p>
            <a:pPr>
              <a:lnSpc>
                <a:spcPts val="3150"/>
              </a:lnSpc>
            </a:pPr>
            <a:endParaRPr lang="en-US" sz="2100" spc="-10">
              <a:solidFill>
                <a:srgbClr val="000000"/>
              </a:solidFill>
              <a:latin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9237" y="2142"/>
            <a:ext cx="9140361" cy="15363535"/>
          </a:xfrm>
          <a:prstGeom prst="rect">
            <a:avLst/>
          </a:prstGeom>
          <a:solidFill>
            <a:srgbClr val="DCD6A9"/>
          </a:solidFill>
        </p:spPr>
      </p:sp>
      <p:sp>
        <p:nvSpPr>
          <p:cNvPr id="3" name="Freeform 3"/>
          <p:cNvSpPr/>
          <p:nvPr/>
        </p:nvSpPr>
        <p:spPr>
          <a:xfrm>
            <a:off x="10085271" y="-4202215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65452" y="-3560802"/>
            <a:ext cx="3665577" cy="7331154"/>
            <a:chOff x="0" y="0"/>
            <a:chExt cx="317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220845" y="-4365465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401026" y="-3724052"/>
            <a:ext cx="3665577" cy="7331154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72693" y="-4221265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4" y="0"/>
                </a:lnTo>
                <a:lnTo>
                  <a:pt x="4542614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74568" y="-3467935"/>
            <a:ext cx="4155667" cy="8311334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401026" y="5749114"/>
            <a:ext cx="9530003" cy="3509186"/>
            <a:chOff x="0" y="0"/>
            <a:chExt cx="2509960" cy="9242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9960" cy="924230"/>
            </a:xfrm>
            <a:custGeom>
              <a:avLst/>
              <a:gdLst/>
              <a:ahLst/>
              <a:cxnLst/>
              <a:rect l="l" t="t" r="r" b="b"/>
              <a:pathLst>
                <a:path w="2509960" h="924230">
                  <a:moveTo>
                    <a:pt x="21122" y="0"/>
                  </a:moveTo>
                  <a:lnTo>
                    <a:pt x="2488838" y="0"/>
                  </a:lnTo>
                  <a:cubicBezTo>
                    <a:pt x="2494440" y="0"/>
                    <a:pt x="2499812" y="2225"/>
                    <a:pt x="2503773" y="6186"/>
                  </a:cubicBezTo>
                  <a:cubicBezTo>
                    <a:pt x="2507734" y="10147"/>
                    <a:pt x="2509960" y="15520"/>
                    <a:pt x="2509960" y="21122"/>
                  </a:cubicBezTo>
                  <a:lnTo>
                    <a:pt x="2509960" y="903108"/>
                  </a:lnTo>
                  <a:cubicBezTo>
                    <a:pt x="2509960" y="914774"/>
                    <a:pt x="2500503" y="924230"/>
                    <a:pt x="2488838" y="924230"/>
                  </a:cubicBezTo>
                  <a:lnTo>
                    <a:pt x="21122" y="924230"/>
                  </a:lnTo>
                  <a:cubicBezTo>
                    <a:pt x="9457" y="924230"/>
                    <a:pt x="0" y="914774"/>
                    <a:pt x="0" y="903108"/>
                  </a:cubicBezTo>
                  <a:lnTo>
                    <a:pt x="0" y="21122"/>
                  </a:lnTo>
                  <a:cubicBezTo>
                    <a:pt x="0" y="9457"/>
                    <a:pt x="9457" y="0"/>
                    <a:pt x="21122" y="0"/>
                  </a:cubicBezTo>
                  <a:close/>
                </a:path>
              </a:pathLst>
            </a:custGeom>
            <a:solidFill>
              <a:srgbClr val="BDB89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09960" cy="962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1103146">
            <a:off x="-3864014" y="-2750112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605601">
            <a:off x="15856263" y="252939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228087" y="6166150"/>
            <a:ext cx="7822302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915">
                <a:solidFill>
                  <a:srgbClr val="FFFFFF"/>
                </a:solidFill>
                <a:latin typeface="Nunito Sans Bold"/>
              </a:rPr>
              <a:t>INTERFACE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849069" y="6669387"/>
            <a:ext cx="18603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648676" y="6650337"/>
            <a:ext cx="18603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59142" y="9252771"/>
            <a:ext cx="5255675" cy="561658"/>
            <a:chOff x="0" y="0"/>
            <a:chExt cx="7007567" cy="74887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INTORDUCTION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HUI 2024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9142" y="4296831"/>
            <a:ext cx="61787" cy="4417134"/>
            <a:chOff x="0" y="0"/>
            <a:chExt cx="16273" cy="11633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73" cy="1163360"/>
            </a:xfrm>
            <a:custGeom>
              <a:avLst/>
              <a:gdLst/>
              <a:ahLst/>
              <a:cxnLst/>
              <a:rect l="l" t="t" r="r" b="b"/>
              <a:pathLst>
                <a:path w="16273" h="1163360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D5C5A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273" cy="120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159297" y="7278094"/>
            <a:ext cx="7959880" cy="162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189" spc="-10">
                <a:solidFill>
                  <a:srgbClr val="FFFFFF"/>
                </a:solidFill>
                <a:latin typeface="TT Fors"/>
              </a:rPr>
              <a:t>Pour Care-s House, notre but étant de créer une interface moderne et surtout intuitive pour avoir une expérience utilisateur assez transparente .</a:t>
            </a:r>
          </a:p>
          <a:p>
            <a:pPr algn="ctr">
              <a:lnSpc>
                <a:spcPts val="3284"/>
              </a:lnSpc>
            </a:pPr>
            <a:endParaRPr lang="en-US" sz="2189" spc="-10">
              <a:solidFill>
                <a:srgbClr val="FFFFFF"/>
              </a:solidFill>
              <a:latin typeface="TT For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6346" y="1262748"/>
            <a:ext cx="3841944" cy="7761504"/>
          </a:xfrm>
          <a:custGeom>
            <a:avLst/>
            <a:gdLst/>
            <a:ahLst/>
            <a:cxnLst/>
            <a:rect l="l" t="t" r="r" b="b"/>
            <a:pathLst>
              <a:path w="3841944" h="776150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21709" y="1392281"/>
            <a:ext cx="3751219" cy="7502438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116930" y="4268462"/>
            <a:ext cx="47721" cy="2347740"/>
            <a:chOff x="0" y="0"/>
            <a:chExt cx="12568" cy="618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68" cy="618335"/>
            </a:xfrm>
            <a:custGeom>
              <a:avLst/>
              <a:gdLst/>
              <a:ahLst/>
              <a:cxnLst/>
              <a:rect l="l" t="t" r="r" b="b"/>
              <a:pathLst>
                <a:path w="12568" h="618335">
                  <a:moveTo>
                    <a:pt x="0" y="0"/>
                  </a:moveTo>
                  <a:lnTo>
                    <a:pt x="12568" y="0"/>
                  </a:lnTo>
                  <a:lnTo>
                    <a:pt x="12568" y="618335"/>
                  </a:lnTo>
                  <a:lnTo>
                    <a:pt x="0" y="618335"/>
                  </a:lnTo>
                  <a:close/>
                </a:path>
              </a:pathLst>
            </a:custGeom>
            <a:solidFill>
              <a:srgbClr val="858C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68" cy="65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64549" y="4381074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Notification</a:t>
            </a:r>
          </a:p>
        </p:txBody>
      </p:sp>
      <p:sp>
        <p:nvSpPr>
          <p:cNvPr id="10" name="Freeform 10"/>
          <p:cNvSpPr/>
          <p:nvPr/>
        </p:nvSpPr>
        <p:spPr>
          <a:xfrm rot="10694381">
            <a:off x="13932239" y="-7104577"/>
            <a:ext cx="11939154" cy="12250998"/>
          </a:xfrm>
          <a:custGeom>
            <a:avLst/>
            <a:gdLst/>
            <a:ahLst/>
            <a:cxnLst/>
            <a:rect l="l" t="t" r="r" b="b"/>
            <a:pathLst>
              <a:path w="11939154" h="12250998">
                <a:moveTo>
                  <a:pt x="0" y="0"/>
                </a:moveTo>
                <a:lnTo>
                  <a:pt x="11939154" y="0"/>
                </a:lnTo>
                <a:lnTo>
                  <a:pt x="11939154" y="12250998"/>
                </a:lnTo>
                <a:lnTo>
                  <a:pt x="0" y="1225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432341">
            <a:off x="-2773191" y="8292767"/>
            <a:ext cx="4660855" cy="4782593"/>
          </a:xfrm>
          <a:custGeom>
            <a:avLst/>
            <a:gdLst/>
            <a:ahLst/>
            <a:cxnLst/>
            <a:rect l="l" t="t" r="r" b="b"/>
            <a:pathLst>
              <a:path w="4660855" h="4782593">
                <a:moveTo>
                  <a:pt x="0" y="0"/>
                </a:moveTo>
                <a:lnTo>
                  <a:pt x="4660855" y="0"/>
                </a:lnTo>
                <a:lnTo>
                  <a:pt x="4660855" y="4782593"/>
                </a:lnTo>
                <a:lnTo>
                  <a:pt x="0" y="478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1495041" y="377190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514091" y="-689736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377782" y="4151203"/>
            <a:ext cx="234519" cy="2345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7782" y="6415938"/>
            <a:ext cx="234519" cy="2345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7782" y="8685229"/>
            <a:ext cx="234519" cy="23451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590040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Fonctionnalité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623459"/>
            <a:ext cx="5726001" cy="77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3 Grandes fonctionnalité principale qui englobe l’application CARE HOUSE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133475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SMARTPHONE PORTRAIT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CARE-D HOUSE / APP MOBILE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64549" y="4841766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Note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64549" y="5298331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Electricité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64549" y="5762942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Meubles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464549" y="6219507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Dépenses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42333" y="4088440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Notification venant de la maison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42333" y="4483843"/>
            <a:ext cx="5890913" cy="139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Planifier des notes de long ou court termes 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Recevoir des rappels sur les meubles, les matériels tout bien immobilier qui doivent être changer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42333" y="6353175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biens mobiliers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42333" y="6748578"/>
            <a:ext cx="5890913" cy="174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La liste des biens mobiliers dans la maison qui permettra de faire un suivi d’entretien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Les matériels électroménagers et électriques présent dans la maison</a:t>
            </a:r>
          </a:p>
          <a:p>
            <a:pPr>
              <a:lnSpc>
                <a:spcPts val="2834"/>
              </a:lnSpc>
            </a:pPr>
            <a:endParaRPr lang="en-US" sz="1889" spc="-9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42333" y="8622466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Calcul des dépenses de la maison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42333" y="9017869"/>
            <a:ext cx="5890913" cy="69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Suivi de la consomation électrique 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Des dépenses faitent pour la maison elle même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7" r="-13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37" r="-137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37" r="-13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582669" y="5549239"/>
            <a:ext cx="8251438" cy="170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57"/>
              </a:lnSpc>
              <a:spcBef>
                <a:spcPct val="0"/>
              </a:spcBef>
            </a:pPr>
            <a:r>
              <a:rPr lang="en-US" sz="9969" dirty="0">
                <a:solidFill>
                  <a:srgbClr val="FFFFFF"/>
                </a:solidFill>
                <a:latin typeface="TT Norms Bold"/>
              </a:rPr>
              <a:t>SIMULATION</a:t>
            </a:r>
          </a:p>
        </p:txBody>
      </p:sp>
      <p:sp>
        <p:nvSpPr>
          <p:cNvPr id="18" name="Freeform 18"/>
          <p:cNvSpPr/>
          <p:nvPr/>
        </p:nvSpPr>
        <p:spPr>
          <a:xfrm rot="5814250">
            <a:off x="-2921820" y="-5784062"/>
            <a:ext cx="9856481" cy="10113927"/>
          </a:xfrm>
          <a:custGeom>
            <a:avLst/>
            <a:gdLst/>
            <a:ahLst/>
            <a:cxnLst/>
            <a:rect l="l" t="t" r="r" b="b"/>
            <a:pathLst>
              <a:path w="9856481" h="10113927">
                <a:moveTo>
                  <a:pt x="0" y="0"/>
                </a:moveTo>
                <a:lnTo>
                  <a:pt x="9856481" y="0"/>
                </a:lnTo>
                <a:lnTo>
                  <a:pt x="9856481" y="10113927"/>
                </a:lnTo>
                <a:lnTo>
                  <a:pt x="0" y="1011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65669" y="5124450"/>
            <a:ext cx="2813281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 err="1">
                <a:solidFill>
                  <a:srgbClr val="FFFFFF"/>
                </a:solidFill>
                <a:latin typeface="Open Sans Bold"/>
              </a:rPr>
              <a:t>Projet</a:t>
            </a:r>
            <a:r>
              <a:rPr lang="en-US" sz="3100" dirty="0">
                <a:solidFill>
                  <a:srgbClr val="FFFFFF"/>
                </a:solidFill>
                <a:latin typeface="Open Sans Bold"/>
              </a:rPr>
              <a:t> Demo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2669" y="7196185"/>
            <a:ext cx="6587591" cy="19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Roboto"/>
              </a:rPr>
              <a:t>« L'avancée de la technologie est basée sur son adaptation, de sorte que vous ne puissiez presque plus la remarquer, et qu'elle fasse partie de la vie quotidienne. »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2276" y="9226251"/>
            <a:ext cx="6587591" cy="46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en-US" sz="2706">
                <a:solidFill>
                  <a:srgbClr val="FFFFFF"/>
                </a:solidFill>
                <a:latin typeface="Roboto Bold"/>
              </a:rPr>
              <a:t>BILL GATES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1000125" y="501676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25298" y="1413032"/>
            <a:ext cx="5016686" cy="101951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51090" y="-1613986"/>
            <a:ext cx="5016686" cy="10195160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7240250" y="925830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Notification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Lier au note qui permet de créer des notifications entant que rappels sur la maison elle même.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  <p:sp>
        <p:nvSpPr>
          <p:cNvPr id="13" name="Freeform 13"/>
          <p:cNvSpPr/>
          <p:nvPr/>
        </p:nvSpPr>
        <p:spPr>
          <a:xfrm rot="1103146">
            <a:off x="-4154956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103146">
            <a:off x="1938155" y="-4942718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1028700" y="5896103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410566" y="6244398"/>
            <a:ext cx="4751001" cy="69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Rappels sur les matériels proche de sa date limite.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0566" y="7198299"/>
            <a:ext cx="4751001" cy="33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Lier par rapport à l’anglet meuble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9447" y="7802584"/>
            <a:ext cx="4751001" cy="106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L’application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propose </a:t>
            </a: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si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possible les </a:t>
            </a: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magasins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approximative qui vent le matériel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97930">
            <a:off x="5336931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925298" y="-1633036"/>
            <a:ext cx="5016686" cy="1019516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95" r="-139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651090" y="2020435"/>
            <a:ext cx="5016686" cy="1019516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37" r="-137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259300" y="-629615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990600" y="5445528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291762">
            <a:off x="11281488" y="-544811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Mobilier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une deuxième maison qui va lister tous nos biens avec le plus de détails possible pour leur éventuelle entretien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25298" y="1413032"/>
            <a:ext cx="5016686" cy="101951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95" r="-139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49200" y="-5361855"/>
            <a:ext cx="5016686" cy="10195160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7278350" y="6433504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  <p:sp>
        <p:nvSpPr>
          <p:cNvPr id="11" name="Freeform 11"/>
          <p:cNvSpPr/>
          <p:nvPr/>
        </p:nvSpPr>
        <p:spPr>
          <a:xfrm rot="1103146">
            <a:off x="-4154956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03146">
            <a:off x="1938155" y="-4942718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103146">
            <a:off x="11753403" y="10154204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Dépenses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Vue que l’application stocke les données sur les meubles les matériels électrorménager on peut suivre de prêt les éventuels dépenses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1090" y="6611679"/>
            <a:ext cx="4290176" cy="104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Dépense sur la consommation d’électricité via le suivis des matériels éléctriques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1090" y="8049396"/>
            <a:ext cx="4290176" cy="139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Les dépenses annexes tels que les achats les dépenses sur divers matériels outre que ce qu’ik y a dans la maison 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1047750" y="5896103"/>
            <a:ext cx="0" cy="2259172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466</Words>
  <Application>Microsoft Office PowerPoint</Application>
  <PresentationFormat>Personnalisé</PresentationFormat>
  <Paragraphs>77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6" baseType="lpstr">
      <vt:lpstr>Open Sans</vt:lpstr>
      <vt:lpstr>Nunito Sans Bold</vt:lpstr>
      <vt:lpstr>Arial</vt:lpstr>
      <vt:lpstr>Roboto Bold</vt:lpstr>
      <vt:lpstr>TT Fors</vt:lpstr>
      <vt:lpstr>Calibri</vt:lpstr>
      <vt:lpstr>Montserrat</vt:lpstr>
      <vt:lpstr>Nunito Sans Heavy</vt:lpstr>
      <vt:lpstr>Montserrat Semi-Bold</vt:lpstr>
      <vt:lpstr>TT Norms Bold</vt:lpstr>
      <vt:lpstr>Roboto</vt:lpstr>
      <vt:lpstr>TT Fors Bold</vt:lpstr>
      <vt:lpstr>Canva Sans Bold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for FoodieRoo Runners</dc:title>
  <cp:lastModifiedBy>RANTSA</cp:lastModifiedBy>
  <cp:revision>4</cp:revision>
  <dcterms:created xsi:type="dcterms:W3CDTF">2006-08-16T00:00:00Z</dcterms:created>
  <dcterms:modified xsi:type="dcterms:W3CDTF">2024-03-24T13:15:28Z</dcterms:modified>
  <dc:identifier>DAGAW5v48bM</dc:identifier>
</cp:coreProperties>
</file>